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</p:sldMasterIdLst>
  <p:notesMasterIdLst>
    <p:notesMasterId r:id="rId7"/>
  </p:notesMasterIdLst>
  <p:handoutMasterIdLst>
    <p:handoutMasterId r:id="rId8"/>
  </p:handoutMasterIdLst>
  <p:sldIdLst>
    <p:sldId id="448" r:id="rId2"/>
    <p:sldId id="388" r:id="rId3"/>
    <p:sldId id="449" r:id="rId4"/>
    <p:sldId id="450" r:id="rId5"/>
    <p:sldId id="451" r:id="rId6"/>
  </p:sldIdLst>
  <p:sldSz cx="9144000" cy="6858000" type="screen4x3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70C0"/>
    <a:srgbClr val="000099"/>
    <a:srgbClr val="000066"/>
    <a:srgbClr val="F8F8F8"/>
    <a:srgbClr val="C0C0C0"/>
    <a:srgbClr val="5F5F5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1" d="100"/>
          <a:sy n="121" d="100"/>
        </p:scale>
        <p:origin x="-2076" y="-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AU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AU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AU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D6037BF0-0859-467B-A4DE-482C75AC6FBE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4005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08E4F0B-0C3B-4003-BEBC-BE79C5350F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46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0A6DCA-89EA-4FF7-8535-4788B770821E}" type="slidenum">
              <a:rPr lang="en-US"/>
              <a:pPr/>
              <a:t>1</a:t>
            </a:fld>
            <a:endParaRPr lang="en-US"/>
          </a:p>
        </p:txBody>
      </p:sp>
      <p:sp>
        <p:nvSpPr>
          <p:cNvPr id="567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6B56A-C161-4A8B-BAD2-E3CE809BB567}" type="slidenum">
              <a:rPr lang="en-US"/>
              <a:pPr/>
              <a:t>2</a:t>
            </a:fld>
            <a:endParaRPr lang="en-US"/>
          </a:p>
        </p:txBody>
      </p:sp>
      <p:sp>
        <p:nvSpPr>
          <p:cNvPr id="39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6A78B3-AD1A-46AA-A1CF-56F3E500F6FA}" type="slidenum">
              <a:rPr lang="en-US"/>
              <a:pPr/>
              <a:t>3</a:t>
            </a:fld>
            <a:endParaRPr lang="en-US"/>
          </a:p>
        </p:txBody>
      </p:sp>
      <p:sp>
        <p:nvSpPr>
          <p:cNvPr id="65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5ECC75-0FC0-4166-85EC-5C3D1D8CF669}" type="slidenum">
              <a:rPr lang="en-US"/>
              <a:pPr/>
              <a:t>4</a:t>
            </a:fld>
            <a:endParaRPr lang="en-US"/>
          </a:p>
        </p:txBody>
      </p:sp>
      <p:sp>
        <p:nvSpPr>
          <p:cNvPr id="65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739EAE-28C8-479C-8B14-FD4B1943F3DA}" type="slidenum">
              <a:rPr lang="en-US"/>
              <a:pPr/>
              <a:t>5</a:t>
            </a:fld>
            <a:endParaRPr lang="en-US"/>
          </a:p>
        </p:txBody>
      </p:sp>
      <p:sp>
        <p:nvSpPr>
          <p:cNvPr id="65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347" name="Group 75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4343" name="Group 71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54275" name="Rectangle 3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6" name="Rectangle 4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7" name="Rectangle 5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8" name="Rectangle 6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9" name="Rectangle 7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0" name="Rectangle 8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1" name="Rectangle 9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2" name="Rectangle 10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3" name="Rectangle 11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4" name="Rectangle 12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5" name="Rectangle 13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6" name="Rectangle 14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7" name="Rectangle 15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8" name="Rectangle 16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9" name="Rectangle 17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0" name="Rectangle 18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1" name="Rectangle 19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2" name="Rectangle 20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3" name="Rectangle 21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4" name="Rectangle 22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5" name="Rectangle 23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6" name="Rectangle 24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7" name="Rectangle 25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8" name="Rectangle 26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9" name="Rectangle 27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0" name="Rectangle 28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1" name="Rectangle 29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2" name="Rectangle 30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3" name="Rectangle 31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4" name="Rectangle 32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5" name="Rectangle 33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6" name="Rectangle 34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7" name="Rectangle 35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8" name="Rectangle 36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9" name="Rectangle 37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0" name="Rectangle 38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1" name="Rectangle 39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2" name="Rectangle 40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3" name="Rectangle 41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4" name="Rectangle 42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5" name="Rectangle 43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6" name="Rectangle 44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7" name="Rectangle 45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8" name="Rectangle 46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9" name="Rectangle 47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0" name="Rectangle 48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1" name="Rectangle 49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2" name="Rectangle 50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3" name="Rectangle 51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4" name="Rectangle 52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5" name="Rectangle 53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6" name="Rectangle 54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7" name="Rectangle 55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8" name="Rectangle 56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9" name="Rectangle 57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0" name="Rectangle 58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1" name="Rectangle 59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2" name="Rectangle 60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3" name="Rectangle 61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4" name="Rectangle 62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54335" name="Rectangle 63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4336" name="Rectangle 6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54337" name="Rectangle 65"/>
          <p:cNvSpPr>
            <a:spLocks noChangeArrowheads="1"/>
          </p:cNvSpPr>
          <p:nvPr/>
        </p:nvSpPr>
        <p:spPr bwMode="auto">
          <a:xfrm>
            <a:off x="3505200" y="2324100"/>
            <a:ext cx="4892675" cy="762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GB" sz="24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433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949450"/>
            <a:ext cx="7678737" cy="579438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AU" noProof="0" smtClean="0"/>
              <a:t>Click to edit Master title style</a:t>
            </a:r>
          </a:p>
        </p:txBody>
      </p:sp>
      <p:sp>
        <p:nvSpPr>
          <p:cNvPr id="5433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AU" noProof="0" smtClean="0"/>
              <a:t>Click to edit Master subtitle style</a:t>
            </a:r>
          </a:p>
        </p:txBody>
      </p:sp>
      <p:sp>
        <p:nvSpPr>
          <p:cNvPr id="54340" name="Rectangle 68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endParaRPr lang="en-AU"/>
          </a:p>
        </p:txBody>
      </p:sp>
      <p:sp>
        <p:nvSpPr>
          <p:cNvPr id="54341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endParaRPr lang="en-AU"/>
          </a:p>
        </p:txBody>
      </p:sp>
      <p:sp>
        <p:nvSpPr>
          <p:cNvPr id="54342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fld id="{E464CE74-FFDD-45BE-B727-7E76BEB30B83}" type="slidenum">
              <a:rPr lang="en-AU"/>
              <a:pPr/>
              <a:t>‹#›</a:t>
            </a:fld>
            <a:endParaRPr lang="en-AU"/>
          </a:p>
        </p:txBody>
      </p:sp>
      <p:pic>
        <p:nvPicPr>
          <p:cNvPr id="54350" name="Picture 78" descr="ei_logo_hire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663" y="5508625"/>
            <a:ext cx="32416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0050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8475" y="-153988"/>
            <a:ext cx="2174875" cy="62499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-153988"/>
            <a:ext cx="6372225" cy="62499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4443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766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5128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204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8060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209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9961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800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2110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13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-153988"/>
            <a:ext cx="6191250" cy="1066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53314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</p:txBody>
      </p:sp>
      <p:sp>
        <p:nvSpPr>
          <p:cNvPr id="53324" name="Line 76"/>
          <p:cNvSpPr>
            <a:spLocks noChangeShapeType="1"/>
          </p:cNvSpPr>
          <p:nvPr userDrawn="1"/>
        </p:nvSpPr>
        <p:spPr bwMode="auto">
          <a:xfrm>
            <a:off x="0" y="1141413"/>
            <a:ext cx="6516688" cy="0"/>
          </a:xfrm>
          <a:prstGeom prst="line">
            <a:avLst/>
          </a:prstGeom>
          <a:noFill/>
          <a:ln w="635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AU"/>
          </a:p>
        </p:txBody>
      </p:sp>
      <p:pic>
        <p:nvPicPr>
          <p:cNvPr id="53325" name="Picture 77" descr="ei_logo_hires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17500"/>
            <a:ext cx="20002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326" name="Rectangle 78"/>
          <p:cNvSpPr>
            <a:spLocks noChangeArrowheads="1"/>
          </p:cNvSpPr>
          <p:nvPr/>
        </p:nvSpPr>
        <p:spPr bwMode="auto">
          <a:xfrm>
            <a:off x="179388" y="6453188"/>
            <a:ext cx="2879725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/>
            <a:r>
              <a:rPr lang="en-AU" sz="1400"/>
              <a:t>www.economicinsights.com.au</a:t>
            </a:r>
          </a:p>
        </p:txBody>
      </p:sp>
      <p:sp>
        <p:nvSpPr>
          <p:cNvPr id="53327" name="Rectangle 79"/>
          <p:cNvSpPr>
            <a:spLocks noChangeArrowheads="1"/>
          </p:cNvSpPr>
          <p:nvPr userDrawn="1"/>
        </p:nvSpPr>
        <p:spPr bwMode="auto">
          <a:xfrm>
            <a:off x="8113713" y="6473825"/>
            <a:ext cx="400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fld id="{CE40154A-27B5-48E0-88D8-5871A2FFFE32}" type="slidenum">
              <a:rPr lang="en-US" sz="1400"/>
              <a:pPr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Ø"/>
        <a:defRPr sz="20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j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57175"/>
            <a:ext cx="5400675" cy="579438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Topics</a:t>
            </a:r>
            <a:r>
              <a:rPr lang="en-AU" b="0"/>
              <a:t> </a:t>
            </a:r>
            <a:r>
              <a:rPr lang="en-AU" b="0">
                <a:solidFill>
                  <a:srgbClr val="800000"/>
                </a:solidFill>
                <a:latin typeface="Arial" charset="0"/>
              </a:rPr>
              <a:t>for discussion</a:t>
            </a:r>
            <a:r>
              <a:rPr lang="en-AU"/>
              <a:t> </a:t>
            </a:r>
            <a:endParaRPr lang="en-US"/>
          </a:p>
        </p:txBody>
      </p:sp>
      <p:sp>
        <p:nvSpPr>
          <p:cNvPr id="483332" name="Rectangle 4"/>
          <p:cNvSpPr>
            <a:spLocks noChangeArrowheads="1"/>
          </p:cNvSpPr>
          <p:nvPr/>
        </p:nvSpPr>
        <p:spPr bwMode="auto">
          <a:xfrm>
            <a:off x="611188" y="1989138"/>
            <a:ext cx="7127875" cy="295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75000"/>
              <a:buFontTx/>
              <a:buChar char="•"/>
            </a:pPr>
            <a:r>
              <a:rPr lang="en-AU" sz="2400">
                <a:solidFill>
                  <a:schemeClr val="tx1"/>
                </a:solidFill>
              </a:rPr>
              <a:t>Network services</a:t>
            </a:r>
          </a:p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75000"/>
              <a:buFontTx/>
              <a:buChar char="•"/>
            </a:pPr>
            <a:r>
              <a:rPr lang="en-AU" sz="2400">
                <a:solidFill>
                  <a:schemeClr val="tx1"/>
                </a:solidFill>
              </a:rPr>
              <a:t>Calculating RAB allocation</a:t>
            </a:r>
          </a:p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75000"/>
              <a:buFontTx/>
              <a:buChar char="•"/>
            </a:pPr>
            <a:r>
              <a:rPr lang="en-AU" sz="2400">
                <a:solidFill>
                  <a:schemeClr val="tx1"/>
                </a:solidFill>
              </a:rPr>
              <a:t>Calculating average asset age</a:t>
            </a:r>
          </a:p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75000"/>
              <a:buFontTx/>
              <a:buChar char="•"/>
            </a:pPr>
            <a:r>
              <a:rPr lang="en-AU" sz="2400">
                <a:solidFill>
                  <a:schemeClr val="tx1"/>
                </a:solidFill>
              </a:rPr>
              <a:t>Calculating line and cable MVA capacities</a:t>
            </a:r>
          </a:p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75000"/>
              <a:buFontTx/>
              <a:buChar char="•"/>
            </a:pPr>
            <a:r>
              <a:rPr lang="en-AU" sz="2400">
                <a:solidFill>
                  <a:schemeClr val="tx1"/>
                </a:solidFill>
              </a:rPr>
              <a:t>Other issues of concern?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76238" y="255588"/>
            <a:ext cx="5867400" cy="579437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RAB allocation</a:t>
            </a:r>
            <a:r>
              <a:rPr lang="en-AU"/>
              <a:t> 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064500" cy="4610100"/>
          </a:xfrm>
        </p:spPr>
        <p:txBody>
          <a:bodyPr/>
          <a:lstStyle/>
          <a:p>
            <a:pPr>
              <a:buFontTx/>
              <a:buChar char="•"/>
            </a:pPr>
            <a:r>
              <a:rPr lang="en-AU" b="0"/>
              <a:t>develop concordance between NSP’s own categories and the 10 RIN categories</a:t>
            </a:r>
          </a:p>
          <a:p>
            <a:pPr>
              <a:buFontTx/>
              <a:buChar char="•"/>
            </a:pPr>
            <a:r>
              <a:rPr lang="en-AU" b="0"/>
              <a:t>if NSP has no disaggregation, one way to estimate would be based on estimated replacement cost of assets and average ages</a:t>
            </a:r>
          </a:p>
          <a:p>
            <a:pPr>
              <a:buFontTx/>
              <a:buChar char="•"/>
            </a:pPr>
            <a:r>
              <a:rPr lang="en-AU" b="0"/>
              <a:t>Ideally need to preserve roll-forwards for categories and summation of category RABs to total RAB – residual lives may have to be adjusted to achieve this</a:t>
            </a:r>
          </a:p>
          <a:p>
            <a:pPr>
              <a:buFontTx/>
              <a:buChar char="•"/>
            </a:pPr>
            <a:r>
              <a:rPr lang="en-AU" b="0"/>
              <a:t>if RAB has been revalued since 2003, need to roll back the most recent valuation to the start of the period</a:t>
            </a:r>
            <a:endParaRPr lang="en-US" b="0"/>
          </a:p>
          <a:p>
            <a:pPr>
              <a:buFontTx/>
              <a:buChar char="•"/>
            </a:pPr>
            <a:endParaRPr lang="en-AU" b="0"/>
          </a:p>
          <a:p>
            <a:pPr>
              <a:buFontTx/>
              <a:buNone/>
            </a:pP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5867400" cy="1066800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Asset category service and residual lives</a:t>
            </a:r>
            <a:r>
              <a:rPr lang="en-AU"/>
              <a:t> </a:t>
            </a:r>
          </a:p>
        </p:txBody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713788" cy="5040312"/>
          </a:xfrm>
        </p:spPr>
        <p:txBody>
          <a:bodyPr/>
          <a:lstStyle/>
          <a:p>
            <a:pPr>
              <a:buFontTx/>
              <a:buChar char="•"/>
            </a:pPr>
            <a:r>
              <a:rPr lang="en-AU" sz="2200" b="0"/>
              <a:t>Weightings are to be calculated in order of preference:  </a:t>
            </a:r>
          </a:p>
          <a:p>
            <a:pPr>
              <a:buFontTx/>
              <a:buChar char="•"/>
            </a:pPr>
            <a:r>
              <a:rPr lang="en-AU" sz="2200" b="0"/>
              <a:t>On the basis of the asset's share of the RAB for the category and expected asset lives; </a:t>
            </a:r>
          </a:p>
          <a:p>
            <a:pPr>
              <a:buFontTx/>
              <a:buChar char="•"/>
            </a:pPr>
            <a:r>
              <a:rPr lang="en-AU" sz="2200" b="0"/>
              <a:t>If 1 is not available, an acceptable proxy is on the basis of replacement costs and expected asset lives; </a:t>
            </a:r>
          </a:p>
          <a:p>
            <a:pPr>
              <a:buFontTx/>
              <a:buChar char="•"/>
            </a:pPr>
            <a:r>
              <a:rPr lang="en-AU" sz="2200" b="0"/>
              <a:t>If 1 and 2 cannot be applied, in accordance with the asset's contribution to the category's capacity (ie MVA-kms for lines and for cables and MVA for transformers).  </a:t>
            </a:r>
          </a:p>
          <a:p>
            <a:pPr>
              <a:buFontTx/>
              <a:buChar char="•"/>
            </a:pPr>
            <a:r>
              <a:rPr lang="en-AU" sz="2200" b="0"/>
              <a:t>The weighted average asset life of each category may be calculated in the following manner: If Category 1 contains 2 assets; Asset 1 has an expected life of 50 years and a value of $3 million; and Asset 2 has an expected life of 20 years and a value $2 million, then the weighted average asset life of assets in this category is 38 years:  [(3/5) x 50] + [(2/5) x 20] = 38.</a:t>
            </a:r>
            <a:r>
              <a:rPr lang="en-AU" sz="2200"/>
              <a:t> </a:t>
            </a:r>
            <a:endParaRPr lang="en-US" sz="2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76238" y="255588"/>
            <a:ext cx="5867400" cy="579437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Line and cable MVA capacities</a:t>
            </a:r>
            <a:r>
              <a:rPr lang="en-AU"/>
              <a:t> </a:t>
            </a:r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064500" cy="3671887"/>
          </a:xfrm>
        </p:spPr>
        <p:txBody>
          <a:bodyPr/>
          <a:lstStyle/>
          <a:p>
            <a:pPr>
              <a:buFontTx/>
              <a:buChar char="•"/>
            </a:pPr>
            <a:r>
              <a:rPr lang="en-AU" b="0"/>
              <a:t>We require an informed engineering estimate of the weighted average of line ‘carrying capacities’ by voltage class rather than a very detailed calculation</a:t>
            </a:r>
          </a:p>
          <a:p>
            <a:pPr>
              <a:buFontTx/>
              <a:buChar char="•"/>
            </a:pPr>
            <a:r>
              <a:rPr lang="en-AU" b="0"/>
              <a:t>Starting point would be the MVA factors used in previous studies: 0.4 MVA for LV, 4 MVA for 11kV, 8 MVA for 22kV, 15 MVA for 33kV, 80 MVA for 132kV</a:t>
            </a:r>
          </a:p>
          <a:p>
            <a:pPr>
              <a:buFontTx/>
              <a:buChar char="•"/>
            </a:pPr>
            <a:r>
              <a:rPr lang="en-AU" b="0"/>
              <a:t>Variation of estimates from the above figures should be explained</a:t>
            </a: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76238" y="255588"/>
            <a:ext cx="5867400" cy="579437"/>
          </a:xfrm>
        </p:spPr>
        <p:txBody>
          <a:bodyPr/>
          <a:lstStyle/>
          <a:p>
            <a:r>
              <a:rPr lang="en-US" b="0">
                <a:solidFill>
                  <a:srgbClr val="800000"/>
                </a:solidFill>
                <a:latin typeface="Arial" charset="0"/>
              </a:rPr>
              <a:t>Other Issues of Concern?</a:t>
            </a:r>
            <a:endParaRPr lang="en-AU" b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08275"/>
            <a:ext cx="7127875" cy="1439863"/>
          </a:xfrm>
        </p:spPr>
        <p:txBody>
          <a:bodyPr/>
          <a:lstStyle/>
          <a:p>
            <a:pPr>
              <a:buFontTx/>
              <a:buChar char="•"/>
            </a:pPr>
            <a:r>
              <a:rPr lang="en-AU" b="0"/>
              <a:t>Questions?</a:t>
            </a: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Cppt">
  <a:themeElements>
    <a:clrScheme name="">
      <a:dk1>
        <a:srgbClr val="000000"/>
      </a:dk1>
      <a:lt1>
        <a:srgbClr val="EAEAEA"/>
      </a:lt1>
      <a:dk2>
        <a:srgbClr val="003366"/>
      </a:dk2>
      <a:lt2>
        <a:srgbClr val="FFFFFF"/>
      </a:lt2>
      <a:accent1>
        <a:srgbClr val="FFFFFF"/>
      </a:accent1>
      <a:accent2>
        <a:srgbClr val="FFFFFF"/>
      </a:accent2>
      <a:accent3>
        <a:srgbClr val="F3F3F3"/>
      </a:accent3>
      <a:accent4>
        <a:srgbClr val="000000"/>
      </a:accent4>
      <a:accent5>
        <a:srgbClr val="FFFFFF"/>
      </a:accent5>
      <a:accent6>
        <a:srgbClr val="E7E7E7"/>
      </a:accent6>
      <a:hlink>
        <a:srgbClr val="079D7F"/>
      </a:hlink>
      <a:folHlink>
        <a:srgbClr val="000000"/>
      </a:folHlink>
    </a:clrScheme>
    <a:fontScheme name="CCppt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32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32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Cppt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ppt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ppt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ppt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ppt 5">
        <a:dk1>
          <a:srgbClr val="000000"/>
        </a:dk1>
        <a:lt1>
          <a:srgbClr val="EAEAEA"/>
        </a:lt1>
        <a:dk2>
          <a:srgbClr val="003366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E7E7E7"/>
        </a:accent6>
        <a:hlink>
          <a:srgbClr val="00B78A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H:\Personal Templates\CCppt.pot</Template>
  <TotalTime>0</TotalTime>
  <Words>368</Words>
  <Application>Microsoft Office PowerPoint</Application>
  <PresentationFormat>On-screen Show (4:3)</PresentationFormat>
  <Paragraphs>28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CCppt</vt:lpstr>
      <vt:lpstr>Topics for discussion </vt:lpstr>
      <vt:lpstr>RAB allocation </vt:lpstr>
      <vt:lpstr>Asset category service and residual lives </vt:lpstr>
      <vt:lpstr>Line and cable MVA capacities </vt:lpstr>
      <vt:lpstr>Other Issues of Concern?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AER expenditure forecast assessment guidelines</dc:title>
  <dc:creator/>
  <cp:lastModifiedBy/>
  <cp:revision>1</cp:revision>
  <dcterms:created xsi:type="dcterms:W3CDTF">2013-10-09T04:17:04Z</dcterms:created>
  <dcterms:modified xsi:type="dcterms:W3CDTF">2013-10-09T04:47:29Z</dcterms:modified>
</cp:coreProperties>
</file>